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 autoAdjust="0"/>
    <p:restoredTop sz="90012" autoAdjust="0"/>
  </p:normalViewPr>
  <p:slideViewPr>
    <p:cSldViewPr snapToGrid="0" showGuides="1">
      <p:cViewPr varScale="1">
        <p:scale>
          <a:sx n="102" d="100"/>
          <a:sy n="102" d="100"/>
        </p:scale>
        <p:origin x="120" y="3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qgis</a:t>
            </a:r>
            <a:r>
              <a:rPr kumimoji="1" lang="ja-JP" altLang="en-US" dirty="0" smtClean="0"/>
              <a:t>でうまく表示できなかったため。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DD2AD-7520-4B4C-9DAB-882C86C42D4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61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DD2AD-7520-4B4C-9DAB-882C86C42D4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0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2016/11/4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ourceforge.net/projects/saga-gis/fi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9129" y="2420495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18. </a:t>
            </a:r>
            <a:r>
              <a:rPr lang="zh-TW" altLang="en-US" sz="4000" dirty="0" smtClean="0"/>
              <a:t>空間</a:t>
            </a:r>
            <a:r>
              <a:rPr lang="ja-JP" altLang="en-US" sz="4000" dirty="0" smtClean="0"/>
              <a:t>補間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" y="110595"/>
            <a:ext cx="4223658" cy="482703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16" y="599400"/>
            <a:ext cx="3854769" cy="3411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28700" y="4438650"/>
            <a:ext cx="809625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133850" y="2847975"/>
            <a:ext cx="722766" cy="1362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915856" y="5100537"/>
            <a:ext cx="5312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コマンドコンソールから</a:t>
            </a:r>
            <a:r>
              <a:rPr kumimoji="1" lang="en-US" altLang="ja-JP" sz="1600" dirty="0" err="1" smtClean="0"/>
              <a:t>v.surf.rst</a:t>
            </a:r>
            <a:r>
              <a:rPr kumimoji="1" lang="ja-JP" altLang="en-US" sz="1600" dirty="0" smtClean="0"/>
              <a:t>を入力し、</a:t>
            </a:r>
            <a:r>
              <a:rPr lang="en-US" altLang="ja-JP" sz="1600" dirty="0" smtClean="0"/>
              <a:t>Enter </a:t>
            </a:r>
            <a:r>
              <a:rPr lang="ja-JP" altLang="en-US" sz="1600" dirty="0" smtClean="0"/>
              <a:t>キーを押す</a:t>
            </a:r>
            <a:r>
              <a:rPr kumimoji="1" lang="ja-JP" altLang="en-US" sz="1600" dirty="0" smtClean="0"/>
              <a:t>。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入力するベクトルマップ名（地価データ）を選択する。</a:t>
            </a:r>
            <a:endParaRPr kumimoji="1"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4972050" y="1428750"/>
            <a:ext cx="27336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52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9" y="1099155"/>
            <a:ext cx="4156756" cy="35166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45" y="1099155"/>
            <a:ext cx="4156756" cy="351668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81000" y="2524125"/>
            <a:ext cx="21717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905375" y="2400300"/>
            <a:ext cx="2952750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9724" y="4972050"/>
            <a:ext cx="866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パラメーターで地価データの列を選択し、出力から出力データの名称を入力し、実行をクリックする。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6248400" y="3857625"/>
            <a:ext cx="53340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20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2" y="1148262"/>
            <a:ext cx="3976914" cy="3181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" y="1385207"/>
            <a:ext cx="3926114" cy="29445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9" y="2542515"/>
            <a:ext cx="1364344" cy="87605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19636" y="4863140"/>
            <a:ext cx="790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で読み込み、レイヤのプロパティから配色を整える。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7858125" y="1685925"/>
            <a:ext cx="142875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7724775" y="1885950"/>
            <a:ext cx="161925" cy="853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19636" y="5201694"/>
            <a:ext cx="403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先ほどのマップセットをＱＧＩＳから読み込む。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7478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1266734"/>
            <a:ext cx="3976914" cy="3181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30619"/>
            <a:ext cx="1763712" cy="12995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54" y="1266734"/>
            <a:ext cx="3976914" cy="31815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697929" y="4789600"/>
            <a:ext cx="3748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先ほど作成したラスタデータを読み込む。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897312" y="1779400"/>
            <a:ext cx="141288" cy="144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4" idx="1"/>
          </p:cNvCxnSpPr>
          <p:nvPr/>
        </p:nvCxnSpPr>
        <p:spPr>
          <a:xfrm flipH="1">
            <a:off x="3476625" y="1851725"/>
            <a:ext cx="420687" cy="681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3301489" y="3762543"/>
            <a:ext cx="1609159" cy="15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3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252639"/>
            <a:ext cx="6059715" cy="48477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61998" y="5276850"/>
            <a:ext cx="3930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値</a:t>
            </a:r>
            <a:r>
              <a:rPr lang="ja-JP" altLang="en-US" sz="1600" b="1" dirty="0" smtClean="0"/>
              <a:t>に応じて</a:t>
            </a:r>
            <a:r>
              <a:rPr kumimoji="1" lang="ja-JP" altLang="en-US" sz="1600" b="1" dirty="0" smtClean="0"/>
              <a:t>配色を整え、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977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クリギング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49031" y="747616"/>
            <a:ext cx="740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SAGA GIS</a:t>
            </a:r>
            <a:r>
              <a:rPr kumimoji="1" lang="ja-JP" altLang="en-US" sz="1600" dirty="0" smtClean="0"/>
              <a:t>を利用し、通常クリギングを実行する。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ソフトウェアは、</a:t>
            </a:r>
            <a:r>
              <a:rPr lang="en-GB" altLang="ja-JP" sz="1600" dirty="0">
                <a:hlinkClick r:id="rId2"/>
              </a:rPr>
              <a:t>https://sourceforge.net/projects/saga-gis/files</a:t>
            </a:r>
            <a:r>
              <a:rPr lang="en-GB" altLang="ja-JP" sz="1600" dirty="0" smtClean="0">
                <a:hlinkClick r:id="rId2"/>
              </a:rPr>
              <a:t>/</a:t>
            </a:r>
            <a:r>
              <a:rPr lang="ja-JP" altLang="en-US" sz="1600" dirty="0" smtClean="0"/>
              <a:t>からダウンロードする。</a:t>
            </a:r>
            <a:endParaRPr kumimoji="1" lang="ja-JP" altLang="en-US" sz="1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4770" y="4683223"/>
            <a:ext cx="8252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SAGA GIS</a:t>
            </a:r>
            <a:r>
              <a:rPr kumimoji="1" lang="ja-JP" altLang="en-US" sz="1600" b="1" dirty="0" smtClean="0"/>
              <a:t>を起動し、</a:t>
            </a:r>
            <a:r>
              <a:rPr lang="en-US" altLang="ja-JP" sz="1600" b="1" dirty="0" smtClean="0"/>
              <a:t>File &gt; Shapes &gt; Load </a:t>
            </a:r>
            <a:r>
              <a:rPr lang="ja-JP" altLang="en-US" sz="1600" b="1" dirty="0" smtClean="0"/>
              <a:t>から</a:t>
            </a:r>
            <a:r>
              <a:rPr lang="ja-JP" altLang="en-US" sz="1600" b="1" dirty="0"/>
              <a:t>ポイントデータ（地価データ）を読み込む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Manager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Tree</a:t>
            </a:r>
            <a:r>
              <a:rPr lang="ja-JP" altLang="en-US" sz="1600" b="1" dirty="0" smtClean="0"/>
              <a:t>タブをクリックし、</a:t>
            </a:r>
            <a:r>
              <a:rPr lang="ja-JP" altLang="en-US" sz="1600" b="1" dirty="0"/>
              <a:t>入力</a:t>
            </a:r>
            <a:r>
              <a:rPr lang="ja-JP" altLang="en-US" sz="1600" b="1" dirty="0" smtClean="0"/>
              <a:t>したデータをダブルクリックするとデータが表示される。</a:t>
            </a:r>
            <a:endParaRPr lang="en-US" altLang="ja-JP" sz="16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70" y="1510459"/>
            <a:ext cx="3547738" cy="28519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9" y="1907916"/>
            <a:ext cx="2294261" cy="18354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95" y="1435243"/>
            <a:ext cx="3659008" cy="292720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533775" y="3527166"/>
            <a:ext cx="304800" cy="149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1219200" y="2028825"/>
            <a:ext cx="2219325" cy="1466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3907684" y="2289094"/>
            <a:ext cx="1205975" cy="1286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5326909" y="2189708"/>
            <a:ext cx="950066" cy="99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2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50" y="546735"/>
            <a:ext cx="4419600" cy="35356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45211" y="4455891"/>
            <a:ext cx="708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Geoprocessing &gt; Spatial </a:t>
            </a:r>
            <a:r>
              <a:rPr kumimoji="1" lang="en-US" altLang="ja-JP" sz="1600" b="1" dirty="0" err="1" smtClean="0"/>
              <a:t>Geostatistics</a:t>
            </a:r>
            <a:r>
              <a:rPr kumimoji="1" lang="en-US" altLang="ja-JP" sz="1600" b="1" dirty="0" smtClean="0"/>
              <a:t> &gt; Ordinary Kriging 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points</a:t>
            </a:r>
            <a:r>
              <a:rPr kumimoji="1" lang="ja-JP" altLang="en-US" sz="1600" b="1" dirty="0" smtClean="0"/>
              <a:t>で地価データを選択し、</a:t>
            </a:r>
            <a:r>
              <a:rPr kumimoji="1" lang="en-US" altLang="ja-JP" sz="1600" b="1" dirty="0" smtClean="0"/>
              <a:t>Attribute</a:t>
            </a:r>
            <a:r>
              <a:rPr kumimoji="1" lang="ja-JP" altLang="en-US" sz="1600" b="1" dirty="0" smtClean="0"/>
              <a:t>で地価の列を選択し、ＯＫをクリックする。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6735"/>
            <a:ext cx="4429125" cy="3551105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2281287" y="1121790"/>
            <a:ext cx="2375554" cy="622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23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57770"/>
            <a:ext cx="4241800" cy="33967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047582"/>
            <a:ext cx="4298950" cy="34467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4919" y="4965700"/>
            <a:ext cx="744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バリオグラムが表示されるので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をクリックし、次のウインドウも</a:t>
            </a:r>
            <a:r>
              <a:rPr kumimoji="1" lang="en-US" altLang="ja-JP" sz="1600" b="1" dirty="0" smtClean="0"/>
              <a:t>Okay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57175" y="1266825"/>
            <a:ext cx="137160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657350" y="1323975"/>
            <a:ext cx="68199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534400" y="1257300"/>
            <a:ext cx="3238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35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7" y="247015"/>
            <a:ext cx="5978525" cy="47828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971137" y="5215066"/>
            <a:ext cx="349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クリギングされたデータが表示できた。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2248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109183" cy="5715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56" y="2097990"/>
            <a:ext cx="3468944" cy="27812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950223" y="1262248"/>
            <a:ext cx="4193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データを</a:t>
            </a:r>
            <a:r>
              <a:rPr kumimoji="1" lang="en-US" altLang="ja-JP" sz="1600" b="1" dirty="0" err="1" smtClean="0"/>
              <a:t>Geotiff</a:t>
            </a:r>
            <a:r>
              <a:rPr kumimoji="1" lang="ja-JP" altLang="en-US" sz="1600" b="1" dirty="0" smtClean="0"/>
              <a:t>でエクスポートすることも可能</a:t>
            </a:r>
            <a:endParaRPr kumimoji="1" lang="en-US" altLang="ja-JP" sz="1600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2793083" y="1020647"/>
            <a:ext cx="1486686" cy="167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68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5273" y="1127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u="sng" dirty="0">
                <a:solidFill>
                  <a:srgbClr val="0070C0"/>
                </a:solidFill>
              </a:rPr>
              <a:t>空間補間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36330" y="1426339"/>
            <a:ext cx="47322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【</a:t>
            </a:r>
            <a:r>
              <a:rPr lang="ja-JP" altLang="en-US" sz="1600" b="1" dirty="0" smtClean="0"/>
              <a:t>実習データ</a:t>
            </a:r>
            <a:r>
              <a:rPr lang="en-US" altLang="ja-JP" sz="1600" b="1" dirty="0" smtClean="0"/>
              <a:t>】</a:t>
            </a:r>
            <a:endParaRPr lang="en-US" altLang="ja-JP" sz="1600" b="1" dirty="0"/>
          </a:p>
          <a:p>
            <a:r>
              <a:rPr lang="ja-JP" altLang="en-US" sz="1600" b="1" dirty="0"/>
              <a:t>・国土数値情報　平成</a:t>
            </a:r>
            <a:r>
              <a:rPr lang="en-US" altLang="ja-JP" sz="1600" b="1" dirty="0"/>
              <a:t>27</a:t>
            </a:r>
            <a:r>
              <a:rPr lang="ja-JP" altLang="en-US" sz="1600" b="1" dirty="0"/>
              <a:t>年東京都地価公示　を加工</a:t>
            </a:r>
            <a:endParaRPr lang="en-US" altLang="ja-JP" sz="1600" b="1" dirty="0"/>
          </a:p>
          <a:p>
            <a:r>
              <a:rPr lang="ja-JP" altLang="en-US" sz="1600" b="1" dirty="0"/>
              <a:t>　　　　　　　　　　　東京都行政区画　を加工</a:t>
            </a:r>
            <a:endParaRPr lang="en-US" altLang="ja-JP" sz="1600" b="1" dirty="0"/>
          </a:p>
          <a:p>
            <a:r>
              <a:rPr lang="ja-JP" altLang="en-US" sz="1600" b="1" dirty="0" smtClean="0"/>
              <a:t>・基盤地図情報　東京都　標高点を加工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en-US" altLang="ja-JP" sz="1600" b="1" dirty="0" smtClean="0"/>
              <a:t>【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】</a:t>
            </a:r>
          </a:p>
          <a:p>
            <a:r>
              <a:rPr lang="ja-JP" altLang="en-US" sz="1600" b="1" dirty="0"/>
              <a:t>・不整三角網（</a:t>
            </a:r>
            <a:r>
              <a:rPr lang="en-US" altLang="ja-JP" sz="1600" b="1" dirty="0"/>
              <a:t>QGIS</a:t>
            </a:r>
            <a:r>
              <a:rPr lang="ja-JP" altLang="en-US" sz="1600" b="1" dirty="0" smtClean="0"/>
              <a:t>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・</a:t>
            </a:r>
            <a:r>
              <a:rPr lang="zh-TW" altLang="en-US" sz="1600" b="1" dirty="0"/>
              <a:t>逆距離加重法</a:t>
            </a:r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）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・スプライン補間</a:t>
            </a:r>
            <a:r>
              <a:rPr lang="ja-JP" altLang="en-US" sz="1600" b="1" dirty="0"/>
              <a:t>（</a:t>
            </a:r>
            <a:r>
              <a:rPr lang="en-US" altLang="ja-JP" sz="1600" b="1" dirty="0" smtClean="0"/>
              <a:t>QGIS,GRASS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・クリギング</a:t>
            </a:r>
            <a:r>
              <a:rPr lang="ja-JP" altLang="en-US" sz="1600" b="1" dirty="0" smtClean="0"/>
              <a:t>（</a:t>
            </a:r>
            <a:r>
              <a:rPr lang="en-US" altLang="ja-JP" sz="1600" b="1" dirty="0" smtClean="0"/>
              <a:t>SAGA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2" y="1339333"/>
            <a:ext cx="3795418" cy="30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r="68266" b="59035"/>
          <a:stretch/>
        </p:blipFill>
        <p:spPr>
          <a:xfrm>
            <a:off x="68426" y="1231149"/>
            <a:ext cx="4652217" cy="24022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20125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>
                <a:solidFill>
                  <a:srgbClr val="0070C0"/>
                </a:solidFill>
              </a:rPr>
              <a:t>不整三角網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（</a:t>
            </a:r>
            <a:r>
              <a:rPr lang="en-US" altLang="ja-JP" sz="3600" b="1" u="none" dirty="0" err="1" smtClean="0">
                <a:solidFill>
                  <a:srgbClr val="0070C0"/>
                </a:solidFill>
              </a:rPr>
              <a:t>TIN:Triangulated</a:t>
            </a:r>
            <a:r>
              <a:rPr lang="en-US" altLang="ja-JP" sz="3600" b="1" u="none" dirty="0" smtClean="0">
                <a:solidFill>
                  <a:srgbClr val="0070C0"/>
                </a:solidFill>
              </a:rPr>
              <a:t> </a:t>
            </a:r>
            <a:r>
              <a:rPr lang="en-US" altLang="ja-JP" sz="3600" b="1" u="none" dirty="0" err="1" smtClean="0">
                <a:solidFill>
                  <a:srgbClr val="0070C0"/>
                </a:solidFill>
              </a:rPr>
              <a:t>lrregular</a:t>
            </a:r>
            <a:r>
              <a:rPr lang="en-US" altLang="ja-JP" sz="3600" b="1" u="none" dirty="0" smtClean="0">
                <a:solidFill>
                  <a:srgbClr val="0070C0"/>
                </a:solidFill>
              </a:rPr>
              <a:t> Network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）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12949" y="667122"/>
            <a:ext cx="516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東京都の標高点を利用し、</a:t>
            </a:r>
            <a:r>
              <a:rPr lang="en-US" altLang="ja-JP" sz="1600" b="1" dirty="0" smtClean="0"/>
              <a:t>TIN</a:t>
            </a:r>
            <a:r>
              <a:rPr lang="ja-JP" altLang="en-US" sz="1600" b="1" dirty="0" smtClean="0"/>
              <a:t>で補間を行う。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補間されたラスタデータをもとに、等高線を作成する。</a:t>
            </a:r>
            <a:endParaRPr kumimoji="1" lang="ja-JP" altLang="en-US" sz="16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56" y="1376252"/>
            <a:ext cx="3930065" cy="20947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56" y="3633365"/>
            <a:ext cx="3930065" cy="2094705"/>
          </a:xfrm>
          <a:prstGeom prst="rect">
            <a:avLst/>
          </a:prstGeom>
        </p:spPr>
      </p:pic>
      <p:cxnSp>
        <p:nvCxnSpPr>
          <p:cNvPr id="4" name="直線矢印コネクタ 3"/>
          <p:cNvCxnSpPr/>
          <p:nvPr/>
        </p:nvCxnSpPr>
        <p:spPr>
          <a:xfrm flipV="1">
            <a:off x="4006392" y="1876425"/>
            <a:ext cx="1039264" cy="66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753100" y="2076450"/>
            <a:ext cx="49530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42849" y="1667460"/>
            <a:ext cx="1048476" cy="113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742849" y="1829092"/>
            <a:ext cx="1048476" cy="113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2671" y="3858830"/>
            <a:ext cx="4403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河川や標高点などのレイヤを読み込む。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ラスタ</a:t>
            </a:r>
            <a:r>
              <a:rPr kumimoji="1" lang="ja-JP" altLang="en-US" sz="1600" b="1" dirty="0" smtClean="0"/>
              <a:t>＞データ補間＞</a:t>
            </a:r>
            <a:r>
              <a:rPr kumimoji="1" lang="ja-JP" altLang="en-US" sz="1600" b="1" dirty="0" smtClean="0"/>
              <a:t>データ補間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ベクタレイヤから標高点、補完する属性は、標高データの列を選択し、追加をクリック。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タイプを点に変更する。</a:t>
            </a:r>
            <a:endParaRPr kumimoji="1" lang="ja-JP" altLang="en-US" sz="16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6181725" y="4599754"/>
            <a:ext cx="609600" cy="13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6" idx="2"/>
          </p:cNvCxnSpPr>
          <p:nvPr/>
        </p:nvCxnSpPr>
        <p:spPr>
          <a:xfrm>
            <a:off x="6000750" y="2200275"/>
            <a:ext cx="323850" cy="2372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25" y="2850006"/>
            <a:ext cx="3967298" cy="21220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4" y="634553"/>
            <a:ext cx="3982547" cy="161916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" y="653453"/>
            <a:ext cx="4410843" cy="23592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23925" y="1019175"/>
            <a:ext cx="12001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409699" y="1887009"/>
            <a:ext cx="714375" cy="122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278061" y="1190626"/>
            <a:ext cx="719663" cy="612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923925" y="1473199"/>
            <a:ext cx="590550" cy="10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38624" y="1000125"/>
            <a:ext cx="180975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" y="3407305"/>
            <a:ext cx="5076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ベクタレイヤ</a:t>
            </a:r>
            <a:r>
              <a:rPr kumimoji="1" lang="ja-JP" altLang="en-US" sz="1600" b="1" dirty="0" smtClean="0"/>
              <a:t>で河川を</a:t>
            </a:r>
            <a:r>
              <a:rPr kumimoji="1" lang="ja-JP" altLang="en-US" sz="1600" b="1" dirty="0" smtClean="0"/>
              <a:t>選択し、追加をクリックする。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タイプ</a:t>
            </a:r>
            <a:r>
              <a:rPr lang="ja-JP" altLang="en-US" sz="1600" b="1" dirty="0" smtClean="0"/>
              <a:t>をブレークラインに設定する。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/>
              <a:t>補完法を三角形分割補間（ＴＩＮ）</a:t>
            </a:r>
            <a:r>
              <a:rPr lang="ja-JP" altLang="en-US" sz="1600" b="1" dirty="0" smtClean="0"/>
              <a:t>とし、設定</a:t>
            </a:r>
            <a:r>
              <a:rPr lang="ja-JP" altLang="en-US" sz="1600" b="1" dirty="0" smtClean="0"/>
              <a:t>ボタンから、補間方法</a:t>
            </a:r>
            <a:r>
              <a:rPr lang="ja-JP" altLang="en-US" sz="1600" b="1" dirty="0" smtClean="0"/>
              <a:t>を線形に</a:t>
            </a:r>
            <a:r>
              <a:rPr lang="ja-JP" altLang="en-US" sz="1600" b="1" dirty="0" smtClean="0"/>
              <a:t>設定し、ＯＫをクリックする。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出力</a:t>
            </a:r>
            <a:r>
              <a:rPr lang="ja-JP" altLang="en-US" sz="1600" b="1" dirty="0" smtClean="0"/>
              <a:t>ファイル先とファイル名を指定し、ＯＫをクリックする。</a:t>
            </a:r>
            <a:endParaRPr kumimoji="1"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6902646" y="1082295"/>
            <a:ext cx="1785076" cy="146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730738" y="2104731"/>
            <a:ext cx="618298" cy="926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387080" y="1903649"/>
            <a:ext cx="727801" cy="201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46325" y="4770968"/>
            <a:ext cx="407126" cy="12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317257" y="4075447"/>
            <a:ext cx="1594575" cy="110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646335" y="1014281"/>
            <a:ext cx="718640" cy="133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17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2" y="1313633"/>
            <a:ext cx="3859666" cy="30877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13633"/>
            <a:ext cx="3867150" cy="30937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23541" y="4876800"/>
            <a:ext cx="6296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左の図のように出力されるので、レイヤのプロパティから配色を整える。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4736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71" y="150021"/>
            <a:ext cx="3962400" cy="31898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2736226"/>
            <a:ext cx="3723468" cy="29787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71" y="150021"/>
            <a:ext cx="3294743" cy="23326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05025" y="866775"/>
            <a:ext cx="295275" cy="7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2" idx="3"/>
          </p:cNvCxnSpPr>
          <p:nvPr/>
        </p:nvCxnSpPr>
        <p:spPr>
          <a:xfrm flipV="1">
            <a:off x="2400300" y="800100"/>
            <a:ext cx="2962275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124700" y="447675"/>
            <a:ext cx="1424214" cy="819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96591" y="2199888"/>
            <a:ext cx="518609" cy="16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6972300" y="2431938"/>
            <a:ext cx="247650" cy="907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75772" y="3800475"/>
            <a:ext cx="4420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ラスタ＞抽出＞等高線　を選択する。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入力ファイル、出力先、等高線の間隔を指定する。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属性カラムにチェックを入れ、ＯＫをクリックすると等高線が表示される。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8943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82239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逆距離加重法（</a:t>
            </a:r>
            <a:r>
              <a:rPr lang="en-US" altLang="ja-JP" sz="3200" b="1" u="none" dirty="0" err="1" smtClean="0">
                <a:solidFill>
                  <a:srgbClr val="0070C0"/>
                </a:solidFill>
              </a:rPr>
              <a:t>IDW:Inverse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 Distance Weighted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4" y="998655"/>
            <a:ext cx="4127138" cy="33097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63" y="1803902"/>
            <a:ext cx="3739050" cy="199289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66737" y="4382249"/>
            <a:ext cx="80105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latin typeface="+mj-ea"/>
                <a:ea typeface="+mj-ea"/>
              </a:rPr>
              <a:t>ラスタ＞データ補間＞データ補間をクリック</a:t>
            </a:r>
            <a:r>
              <a:rPr lang="ja-JP" altLang="en-US" sz="1600" b="1" dirty="0" smtClean="0">
                <a:latin typeface="+mj-ea"/>
                <a:ea typeface="+mj-ea"/>
              </a:rPr>
              <a:t>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ベクタレイヤを東京都の地価公示にする。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補完する属性を地価データとする（属性テーブルから地価データを数値型に変換しておく）。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ja-JP" altLang="en-US" sz="1600" b="1" dirty="0" smtClean="0">
                <a:latin typeface="+mj-ea"/>
                <a:ea typeface="+mj-ea"/>
              </a:rPr>
              <a:t>タイプから点を選択し、</a:t>
            </a:r>
            <a:r>
              <a:rPr lang="ja-JP" altLang="en-US" sz="1600" b="1" dirty="0" smtClean="0">
                <a:latin typeface="+mj-ea"/>
              </a:rPr>
              <a:t>補完法</a:t>
            </a:r>
            <a:r>
              <a:rPr lang="ja-JP" altLang="en-US" sz="1600" b="1" dirty="0">
                <a:latin typeface="+mj-ea"/>
              </a:rPr>
              <a:t>を</a:t>
            </a:r>
            <a:r>
              <a:rPr lang="zh-TW" altLang="en-US" sz="1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逆距離加重法</a:t>
            </a:r>
            <a:r>
              <a:rPr lang="ja-JP" altLang="en-US" sz="1600" b="1" dirty="0">
                <a:latin typeface="+mj-ea"/>
              </a:rPr>
              <a:t>（</a:t>
            </a:r>
            <a:r>
              <a:rPr lang="en-US" altLang="ja-JP" sz="1600" b="1" dirty="0">
                <a:latin typeface="+mj-ea"/>
              </a:rPr>
              <a:t>IDW</a:t>
            </a:r>
            <a:r>
              <a:rPr lang="ja-JP" altLang="en-US" sz="1600" b="1" dirty="0">
                <a:latin typeface="+mj-ea"/>
              </a:rPr>
              <a:t>）とする</a:t>
            </a:r>
            <a:r>
              <a:rPr lang="ja-JP" altLang="en-US" sz="1600" b="1" dirty="0" smtClean="0">
                <a:latin typeface="+mj-ea"/>
              </a:rPr>
              <a:t>。</a:t>
            </a:r>
            <a:endParaRPr lang="en-US" altLang="ja-JP" sz="1600" b="1" dirty="0" smtClean="0">
              <a:latin typeface="+mj-ea"/>
            </a:endParaRPr>
          </a:p>
          <a:p>
            <a:r>
              <a:rPr lang="ja-JP" altLang="en-US" sz="1600" b="1" dirty="0" smtClean="0">
                <a:latin typeface="+mj-ea"/>
              </a:rPr>
              <a:t>出力ファイル先とファイル名を選択し、</a:t>
            </a:r>
            <a:r>
              <a:rPr lang="en-US" altLang="ja-JP" sz="1600" b="1" dirty="0" smtClean="0">
                <a:latin typeface="+mj-ea"/>
              </a:rPr>
              <a:t>OK</a:t>
            </a:r>
            <a:r>
              <a:rPr lang="ja-JP" altLang="en-US" sz="1600" b="1" dirty="0" smtClean="0">
                <a:latin typeface="+mj-ea"/>
              </a:rPr>
              <a:t>をクリックする。</a:t>
            </a:r>
            <a:endParaRPr lang="en-US" altLang="ja-JP" sz="1600" b="1" dirty="0">
              <a:latin typeface="+mj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266950" y="1362075"/>
            <a:ext cx="371475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657475" y="1447800"/>
            <a:ext cx="2457188" cy="485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72150" y="2085975"/>
            <a:ext cx="103822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72150" y="2219325"/>
            <a:ext cx="1038225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772149" y="2482348"/>
            <a:ext cx="495301" cy="10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91249" y="2727067"/>
            <a:ext cx="619126" cy="10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12" idx="3"/>
          </p:cNvCxnSpPr>
          <p:nvPr/>
        </p:nvCxnSpPr>
        <p:spPr>
          <a:xfrm flipV="1">
            <a:off x="6810375" y="2333625"/>
            <a:ext cx="609600" cy="445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286623" y="2096925"/>
            <a:ext cx="628651" cy="1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9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" y="1182083"/>
            <a:ext cx="4188542" cy="335083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0" y="1256808"/>
            <a:ext cx="4001730" cy="320138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23541" y="4876800"/>
            <a:ext cx="6296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左の図のように出力されるので、レイヤのプロパティから配色を整える。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1438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spline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補間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915080"/>
            <a:ext cx="4064000" cy="39814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349408"/>
            <a:ext cx="3095398" cy="3537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34" y="2525032"/>
            <a:ext cx="2491619" cy="186871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52560" y="5070320"/>
            <a:ext cx="5038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データセットを作成し、</a:t>
            </a:r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を起動する。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で</a:t>
            </a:r>
            <a:r>
              <a:rPr kumimoji="1" lang="en-US" altLang="ja-JP" sz="1600" b="1" dirty="0" smtClean="0"/>
              <a:t>shape</a:t>
            </a:r>
            <a:r>
              <a:rPr kumimoji="1" lang="ja-JP" altLang="en-US" sz="1600" b="1" dirty="0" smtClean="0"/>
              <a:t>ファイルを読み込む。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52550" y="4657725"/>
            <a:ext cx="111442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81675" y="1800225"/>
            <a:ext cx="2381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2"/>
          </p:cNvCxnSpPr>
          <p:nvPr/>
        </p:nvCxnSpPr>
        <p:spPr>
          <a:xfrm flipH="1">
            <a:off x="5695950" y="1990725"/>
            <a:ext cx="204788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3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2152</TotalTime>
  <Words>524</Words>
  <Application>Microsoft Office PowerPoint</Application>
  <PresentationFormat>画面に合わせる (16:10)</PresentationFormat>
  <Paragraphs>62</Paragraphs>
  <Slides>19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ＭＳ Ｐゴシック</vt:lpstr>
      <vt:lpstr>新細明體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不整三角網（TIN:Triangulated lrregular Network）</vt:lpstr>
      <vt:lpstr>PowerPoint プレゼンテーション</vt:lpstr>
      <vt:lpstr>PowerPoint プレゼンテーション</vt:lpstr>
      <vt:lpstr>PowerPoint プレゼンテーション</vt:lpstr>
      <vt:lpstr>逆距離加重法（IDW:Inverse Distance Weighted）</vt:lpstr>
      <vt:lpstr>PowerPoint プレゼンテーション</vt:lpstr>
      <vt:lpstr>spline補間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クリギング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134</cp:revision>
  <dcterms:created xsi:type="dcterms:W3CDTF">2015-06-26T03:04:37Z</dcterms:created>
  <dcterms:modified xsi:type="dcterms:W3CDTF">2016-11-04T09:17:05Z</dcterms:modified>
</cp:coreProperties>
</file>